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3" r:id="rId1"/>
  </p:sldMasterIdLst>
  <p:sldIdLst>
    <p:sldId id="268" r:id="rId2"/>
    <p:sldId id="291" r:id="rId3"/>
    <p:sldId id="272" r:id="rId4"/>
    <p:sldId id="292" r:id="rId5"/>
    <p:sldId id="262" r:id="rId6"/>
    <p:sldId id="283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732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 rot="20568316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9867732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 rot="17825020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각 삼각형 17"/>
            <p:cNvSpPr/>
            <p:nvPr/>
          </p:nvSpPr>
          <p:spPr>
            <a:xfrm rot="20261024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rot="20484940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rot="16489951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46885" y="2864140"/>
            <a:ext cx="8412480" cy="8487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r>
              <a:rPr lang="en-US" altLang="ko-KR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Zip </a:t>
            </a:r>
            <a:r>
              <a:rPr lang="ko-KR" altLang="en-US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최종보고서</a:t>
            </a:r>
            <a:r>
              <a:rPr lang="en-US" altLang="ko-KR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(1</a:t>
            </a:r>
            <a:r>
              <a:rPr lang="ko-KR" altLang="en-US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차</a:t>
            </a:r>
            <a:r>
              <a:rPr lang="en-US" altLang="ko-KR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5000" spc="300">
                <a:solidFill>
                  <a:schemeClr val="tx1">
                    <a:lumMod val="85000"/>
                    <a:lumOff val="15000"/>
                  </a:schemeClr>
                </a:solidFill>
              </a:rPr>
              <a:t> 발표</a:t>
            </a:r>
            <a:endParaRPr lang="ko-KR" altLang="en-US" sz="5000" spc="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56835" y="3781850"/>
            <a:ext cx="1744980" cy="359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발표자 </a:t>
            </a:r>
            <a:r>
              <a:rPr lang="en-US" altLang="ko-KR"/>
              <a:t>:</a:t>
            </a:r>
            <a:r>
              <a:rPr lang="ko-KR" altLang="en-US"/>
              <a:t> 조준명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49851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현실적 제한조건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605" y="91804"/>
            <a:ext cx="23143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200">
              <a:solidFill>
                <a:srgbClr val="40474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03770" y="1678681"/>
          <a:ext cx="10490869" cy="4517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0599"/>
                <a:gridCol w="7530270"/>
              </a:tblGrid>
              <a:tr h="112947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성능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응답시간을 최소로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  <a:p>
                      <a:pPr algn="ctr" latinLnBrk="1">
                        <a:defRPr/>
                      </a:pPr>
                      <a:r>
                        <a:rPr lang="ko-KR" altLang="en-US"/>
                        <a:t>저사양 기기에서도 부담 없이 돌아갈 수 있도록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12947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기능성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직관적인 </a:t>
                      </a:r>
                      <a:r>
                        <a:rPr lang="en-US" altLang="ko-KR"/>
                        <a:t>UI/UX</a:t>
                      </a:r>
                      <a:r>
                        <a:rPr lang="ko-KR" altLang="en-US"/>
                        <a:t>를 가지게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  <a:p>
                      <a:pPr algn="ctr" latinLnBrk="1">
                        <a:defRPr/>
                      </a:pPr>
                      <a:r>
                        <a:rPr lang="ko-KR" altLang="en-US"/>
                        <a:t>최소한의 단계를 거쳐 필요 기능을 사용할 수 있도록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12947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이식성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Windows, Linux, Mac</a:t>
                      </a:r>
                      <a:r>
                        <a:rPr lang="ko-KR" altLang="en-US"/>
                        <a:t>등의 운영체제에서 사용 가능하도록 만든다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12947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유지 보수성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주석을 적절히 사용하여 제작한다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  <a:p>
                      <a:pPr algn="ctr" latinLnBrk="1">
                        <a:defRPr/>
                      </a:pPr>
                      <a:r>
                        <a:rPr lang="ko-KR" altLang="en-US"/>
                        <a:t>수정 예상 코드를 최소한으로 만들어 제작한다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3162255" cy="1037003"/>
            <a:chOff x="786810" y="2859188"/>
            <a:chExt cx="3162255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60" y="2859188"/>
              <a:ext cx="1647979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3 </a:t>
              </a:r>
              <a:endParaRPr lang="en-US" altLang="ko-KR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3162255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프로젝트 목적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212112" y="1859642"/>
            <a:ext cx="10675088" cy="432689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5" y="317136"/>
            <a:ext cx="30413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프로젝트 목적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477926" y="1530143"/>
            <a:ext cx="2307265" cy="628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59199" y="2642431"/>
            <a:ext cx="9836393" cy="3165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1.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원 파일 대비 </a:t>
            </a: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1/3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수준의 용량을 가지는 압축률</a:t>
            </a: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2.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Windows, mac, linux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등의 다양한 운영체제에서 실행 가능한 프로그램</a:t>
            </a: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3.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그림</a:t>
            </a: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동영상</a:t>
            </a: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실행파일 등등 모든 파일을 압축 가능하게 하는 프로그램</a:t>
            </a: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  <a:p>
            <a:pPr marL="0" indent="0" algn="just">
              <a:lnSpc>
                <a:spcPct val="120000"/>
              </a:lnSpc>
              <a:buFont typeface="Arial"/>
              <a:buNone/>
              <a:defRPr/>
            </a:pP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압축 파일을 읽어오는 과정에서 여러 인코딩 옵션</a:t>
            </a: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9785" y="1582597"/>
            <a:ext cx="868680" cy="51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40474d"/>
                </a:solidFill>
                <a:latin typeface="+mj-ea"/>
                <a:ea typeface="+mj-ea"/>
              </a:rPr>
              <a:t>목적</a:t>
            </a:r>
            <a:endParaRPr lang="ko-KR" altLang="en-US" sz="2800" b="1" spc="-15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3762330" cy="1037003"/>
            <a:chOff x="786810" y="2859188"/>
            <a:chExt cx="3762330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59" y="2859188"/>
              <a:ext cx="1647980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4 </a:t>
              </a:r>
              <a:endParaRPr lang="en-US" altLang="ko-KR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3762330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설계 결정의 논의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434" y="1861135"/>
            <a:ext cx="5267590" cy="218322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10448" y="1848126"/>
            <a:ext cx="5784878" cy="220775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065" y="4121534"/>
            <a:ext cx="5216424" cy="1973426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053350"/>
            <a:ext cx="5445709" cy="2264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1558" y="1415285"/>
            <a:ext cx="7148883" cy="5281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6" name=""/>
          <p:cNvSpPr txBox="1"/>
          <p:nvPr/>
        </p:nvSpPr>
        <p:spPr>
          <a:xfrm>
            <a:off x="1197428" y="1963139"/>
            <a:ext cx="4898571" cy="65561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ABCDABCD</a:t>
            </a:r>
            <a:endParaRPr lang="en-US" altLang="ko-KR"/>
          </a:p>
        </p:txBody>
      </p:sp>
      <p:graphicFrame>
        <p:nvGraphicFramePr>
          <p:cNvPr id="48" name="표 19"/>
          <p:cNvGraphicFramePr>
            <a:graphicFrameLocks noGrp="1"/>
          </p:cNvGraphicFramePr>
          <p:nvPr/>
        </p:nvGraphicFramePr>
        <p:xfrm>
          <a:off x="4280815" y="1505989"/>
          <a:ext cx="2427368" cy="147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/>
                <a:gridCol w="1749188"/>
              </a:tblGrid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00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01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9" name=""/>
          <p:cNvCxnSpPr/>
          <p:nvPr/>
        </p:nvCxnSpPr>
        <p:spPr>
          <a:xfrm>
            <a:off x="2929247" y="2185800"/>
            <a:ext cx="964869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"/>
          <p:cNvCxnSpPr/>
          <p:nvPr/>
        </p:nvCxnSpPr>
        <p:spPr>
          <a:xfrm>
            <a:off x="7151419" y="2251610"/>
            <a:ext cx="964869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8668987" y="2074470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/>
              <a:t>0001101100011011</a:t>
            </a:r>
            <a:endParaRPr lang="en-US" altLang="ko-KR"/>
          </a:p>
        </p:txBody>
      </p:sp>
      <p:sp>
        <p:nvSpPr>
          <p:cNvPr id="55" name=""/>
          <p:cNvSpPr txBox="1"/>
          <p:nvPr/>
        </p:nvSpPr>
        <p:spPr>
          <a:xfrm>
            <a:off x="1296390" y="4734047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/>
              <a:t>AAAAABCD</a:t>
            </a:r>
            <a:endParaRPr lang="en-US" altLang="ko-KR"/>
          </a:p>
        </p:txBody>
      </p:sp>
      <p:graphicFrame>
        <p:nvGraphicFramePr>
          <p:cNvPr id="56" name="표 19"/>
          <p:cNvGraphicFramePr>
            <a:graphicFrameLocks noGrp="1"/>
          </p:cNvGraphicFramePr>
          <p:nvPr/>
        </p:nvGraphicFramePr>
        <p:xfrm>
          <a:off x="4358994" y="4231376"/>
          <a:ext cx="2427368" cy="147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/>
                <a:gridCol w="1749188"/>
              </a:tblGrid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110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111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7" name=""/>
          <p:cNvCxnSpPr/>
          <p:nvPr/>
        </p:nvCxnSpPr>
        <p:spPr>
          <a:xfrm>
            <a:off x="3007426" y="4911187"/>
            <a:ext cx="964869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"/>
          <p:cNvCxnSpPr/>
          <p:nvPr/>
        </p:nvCxnSpPr>
        <p:spPr>
          <a:xfrm>
            <a:off x="7266709" y="4964625"/>
            <a:ext cx="964869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"/>
          <p:cNvSpPr txBox="1"/>
          <p:nvPr/>
        </p:nvSpPr>
        <p:spPr>
          <a:xfrm>
            <a:off x="8532916" y="4771158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/>
              <a:t>0000010110111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5" name=""/>
          <p:cNvSpPr txBox="1"/>
          <p:nvPr/>
        </p:nvSpPr>
        <p:spPr>
          <a:xfrm>
            <a:off x="1061356" y="1740476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/>
              <a:t>AAAAABCD</a:t>
            </a:r>
            <a:endParaRPr lang="en-US" altLang="ko-KR"/>
          </a:p>
        </p:txBody>
      </p:sp>
      <p:graphicFrame>
        <p:nvGraphicFramePr>
          <p:cNvPr id="62" name="표 19"/>
          <p:cNvGraphicFramePr>
            <a:graphicFrameLocks noGrp="1"/>
          </p:cNvGraphicFramePr>
          <p:nvPr/>
        </p:nvGraphicFramePr>
        <p:xfrm>
          <a:off x="7991855" y="1691542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표 19"/>
          <p:cNvGraphicFramePr>
            <a:graphicFrameLocks noGrp="1"/>
          </p:cNvGraphicFramePr>
          <p:nvPr/>
        </p:nvGraphicFramePr>
        <p:xfrm>
          <a:off x="6645058" y="1683129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표 19"/>
          <p:cNvGraphicFramePr>
            <a:graphicFrameLocks noGrp="1"/>
          </p:cNvGraphicFramePr>
          <p:nvPr/>
        </p:nvGraphicFramePr>
        <p:xfrm>
          <a:off x="5426784" y="1687088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표 19"/>
          <p:cNvGraphicFramePr>
            <a:graphicFrameLocks noGrp="1"/>
          </p:cNvGraphicFramePr>
          <p:nvPr/>
        </p:nvGraphicFramePr>
        <p:xfrm>
          <a:off x="4070030" y="1678676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표 19"/>
          <p:cNvGraphicFramePr>
            <a:graphicFrameLocks noGrp="1"/>
          </p:cNvGraphicFramePr>
          <p:nvPr/>
        </p:nvGraphicFramePr>
        <p:xfrm>
          <a:off x="6256906" y="3253579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표 19"/>
          <p:cNvGraphicFramePr>
            <a:graphicFrameLocks noGrp="1"/>
          </p:cNvGraphicFramePr>
          <p:nvPr/>
        </p:nvGraphicFramePr>
        <p:xfrm>
          <a:off x="4900152" y="3245167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"/>
          <p:cNvSpPr/>
          <p:nvPr/>
        </p:nvSpPr>
        <p:spPr>
          <a:xfrm>
            <a:off x="5752500" y="2326847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69" name=""/>
          <p:cNvCxnSpPr>
            <a:endCxn id="68" idx="3"/>
          </p:cNvCxnSpPr>
          <p:nvPr/>
        </p:nvCxnSpPr>
        <p:spPr>
          <a:xfrm rot="5400000" flipH="1" flipV="1">
            <a:off x="5546123" y="2953348"/>
            <a:ext cx="348658" cy="26531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"/>
          <p:cNvCxnSpPr>
            <a:stCxn id="68" idx="5"/>
            <a:endCxn id="66" idx="0"/>
          </p:cNvCxnSpPr>
          <p:nvPr/>
        </p:nvCxnSpPr>
        <p:spPr>
          <a:xfrm>
            <a:off x="6338891" y="2911676"/>
            <a:ext cx="420417" cy="34190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표 19"/>
          <p:cNvGraphicFramePr>
            <a:graphicFrameLocks noGrp="1"/>
          </p:cNvGraphicFramePr>
          <p:nvPr/>
        </p:nvGraphicFramePr>
        <p:xfrm>
          <a:off x="4102306" y="2544011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19"/>
          <p:cNvGraphicFramePr>
            <a:graphicFrameLocks noGrp="1"/>
          </p:cNvGraphicFramePr>
          <p:nvPr/>
        </p:nvGraphicFramePr>
        <p:xfrm>
          <a:off x="7212990" y="2544011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19"/>
          <p:cNvGraphicFramePr>
            <a:graphicFrameLocks noGrp="1"/>
          </p:cNvGraphicFramePr>
          <p:nvPr/>
        </p:nvGraphicFramePr>
        <p:xfrm>
          <a:off x="3548209" y="5722470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표 19"/>
          <p:cNvGraphicFramePr>
            <a:graphicFrameLocks noGrp="1"/>
          </p:cNvGraphicFramePr>
          <p:nvPr/>
        </p:nvGraphicFramePr>
        <p:xfrm>
          <a:off x="2191455" y="5714058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"/>
          <p:cNvSpPr/>
          <p:nvPr/>
        </p:nvSpPr>
        <p:spPr>
          <a:xfrm>
            <a:off x="3043803" y="4795738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76" name=""/>
          <p:cNvCxnSpPr>
            <a:endCxn id="75" idx="3"/>
          </p:cNvCxnSpPr>
          <p:nvPr/>
        </p:nvCxnSpPr>
        <p:spPr>
          <a:xfrm rot="5400000" flipH="1" flipV="1">
            <a:off x="2837426" y="5422239"/>
            <a:ext cx="348658" cy="26531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>
            <a:stCxn id="75" idx="5"/>
            <a:endCxn id="73" idx="0"/>
          </p:cNvCxnSpPr>
          <p:nvPr/>
        </p:nvCxnSpPr>
        <p:spPr>
          <a:xfrm>
            <a:off x="3630195" y="5380567"/>
            <a:ext cx="420417" cy="34190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19"/>
          <p:cNvGraphicFramePr>
            <a:graphicFrameLocks noGrp="1"/>
          </p:cNvGraphicFramePr>
          <p:nvPr/>
        </p:nvGraphicFramePr>
        <p:xfrm>
          <a:off x="1393609" y="5012902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"/>
          <p:cNvSpPr/>
          <p:nvPr/>
        </p:nvSpPr>
        <p:spPr>
          <a:xfrm>
            <a:off x="2402453" y="3872166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80" name=""/>
          <p:cNvCxnSpPr>
            <a:stCxn id="78" idx="0"/>
            <a:endCxn id="79" idx="3"/>
          </p:cNvCxnSpPr>
          <p:nvPr/>
        </p:nvCxnSpPr>
        <p:spPr>
          <a:xfrm flipV="1">
            <a:off x="1896011" y="4456994"/>
            <a:ext cx="607051" cy="55590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>
            <a:stCxn id="79" idx="5"/>
          </p:cNvCxnSpPr>
          <p:nvPr/>
        </p:nvCxnSpPr>
        <p:spPr>
          <a:xfrm>
            <a:off x="2988845" y="4456994"/>
            <a:ext cx="385139" cy="32426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표 19"/>
          <p:cNvGraphicFramePr>
            <a:graphicFrameLocks noGrp="1"/>
          </p:cNvGraphicFramePr>
          <p:nvPr/>
        </p:nvGraphicFramePr>
        <p:xfrm>
          <a:off x="3925807" y="4072243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표 19"/>
          <p:cNvGraphicFramePr>
            <a:graphicFrameLocks noGrp="1"/>
          </p:cNvGraphicFramePr>
          <p:nvPr/>
        </p:nvGraphicFramePr>
        <p:xfrm>
          <a:off x="10315192" y="5963065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표 19"/>
          <p:cNvGraphicFramePr>
            <a:graphicFrameLocks noGrp="1"/>
          </p:cNvGraphicFramePr>
          <p:nvPr/>
        </p:nvGraphicFramePr>
        <p:xfrm>
          <a:off x="8958438" y="5954653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5" name=""/>
          <p:cNvSpPr/>
          <p:nvPr/>
        </p:nvSpPr>
        <p:spPr>
          <a:xfrm>
            <a:off x="9810786" y="5036333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86" name=""/>
          <p:cNvCxnSpPr>
            <a:endCxn id="85" idx="3"/>
          </p:cNvCxnSpPr>
          <p:nvPr/>
        </p:nvCxnSpPr>
        <p:spPr>
          <a:xfrm rot="5400000" flipH="1" flipV="1">
            <a:off x="9604409" y="5662833"/>
            <a:ext cx="348658" cy="26531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>
            <a:stCxn id="85" idx="5"/>
            <a:endCxn id="83" idx="0"/>
          </p:cNvCxnSpPr>
          <p:nvPr/>
        </p:nvCxnSpPr>
        <p:spPr>
          <a:xfrm>
            <a:off x="10397178" y="5621161"/>
            <a:ext cx="420417" cy="34190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표 19"/>
          <p:cNvGraphicFramePr>
            <a:graphicFrameLocks noGrp="1"/>
          </p:cNvGraphicFramePr>
          <p:nvPr/>
        </p:nvGraphicFramePr>
        <p:xfrm>
          <a:off x="8160592" y="5253496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9" name=""/>
          <p:cNvSpPr/>
          <p:nvPr/>
        </p:nvSpPr>
        <p:spPr>
          <a:xfrm>
            <a:off x="9169436" y="4112760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0" name=""/>
          <p:cNvCxnSpPr>
            <a:stCxn id="88" idx="0"/>
            <a:endCxn id="89" idx="3"/>
          </p:cNvCxnSpPr>
          <p:nvPr/>
        </p:nvCxnSpPr>
        <p:spPr>
          <a:xfrm flipV="1">
            <a:off x="8662994" y="4697588"/>
            <a:ext cx="607051" cy="55590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"/>
          <p:cNvCxnSpPr>
            <a:stCxn id="89" idx="5"/>
            <a:endCxn id="85" idx="0"/>
          </p:cNvCxnSpPr>
          <p:nvPr/>
        </p:nvCxnSpPr>
        <p:spPr>
          <a:xfrm>
            <a:off x="9755830" y="4697589"/>
            <a:ext cx="398456" cy="33874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19"/>
          <p:cNvGraphicFramePr>
            <a:graphicFrameLocks noGrp="1"/>
          </p:cNvGraphicFramePr>
          <p:nvPr/>
        </p:nvGraphicFramePr>
        <p:xfrm>
          <a:off x="7676540" y="4277559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3" name=""/>
          <p:cNvSpPr/>
          <p:nvPr/>
        </p:nvSpPr>
        <p:spPr>
          <a:xfrm>
            <a:off x="8775029" y="3086415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4" name=""/>
          <p:cNvCxnSpPr>
            <a:endCxn id="93" idx="5"/>
          </p:cNvCxnSpPr>
          <p:nvPr/>
        </p:nvCxnSpPr>
        <p:spPr>
          <a:xfrm rot="16200000" flipV="1">
            <a:off x="9279413" y="3753252"/>
            <a:ext cx="517570" cy="35355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"/>
          <p:cNvCxnSpPr>
            <a:stCxn id="92" idx="0"/>
            <a:endCxn id="93" idx="3"/>
          </p:cNvCxnSpPr>
          <p:nvPr/>
        </p:nvCxnSpPr>
        <p:spPr>
          <a:xfrm flipV="1">
            <a:off x="8178942" y="3671244"/>
            <a:ext cx="696693" cy="60631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5" name=""/>
          <p:cNvSpPr txBox="1"/>
          <p:nvPr/>
        </p:nvSpPr>
        <p:spPr>
          <a:xfrm>
            <a:off x="1061356" y="1740476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/>
              <a:t>AAAAABCD</a:t>
            </a:r>
            <a:endParaRPr lang="en-US" altLang="ko-KR"/>
          </a:p>
        </p:txBody>
      </p:sp>
      <p:graphicFrame>
        <p:nvGraphicFramePr>
          <p:cNvPr id="83" name="표 19"/>
          <p:cNvGraphicFramePr>
            <a:graphicFrameLocks noGrp="1"/>
          </p:cNvGraphicFramePr>
          <p:nvPr/>
        </p:nvGraphicFramePr>
        <p:xfrm>
          <a:off x="5270470" y="4930673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표 19"/>
          <p:cNvGraphicFramePr>
            <a:graphicFrameLocks noGrp="1"/>
          </p:cNvGraphicFramePr>
          <p:nvPr/>
        </p:nvGraphicFramePr>
        <p:xfrm>
          <a:off x="3913716" y="4922261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5" name=""/>
          <p:cNvSpPr/>
          <p:nvPr/>
        </p:nvSpPr>
        <p:spPr>
          <a:xfrm>
            <a:off x="4766064" y="4003941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86" name=""/>
          <p:cNvCxnSpPr>
            <a:endCxn id="85" idx="3"/>
          </p:cNvCxnSpPr>
          <p:nvPr/>
        </p:nvCxnSpPr>
        <p:spPr>
          <a:xfrm rot="5400000" flipH="1" flipV="1">
            <a:off x="4559687" y="4630441"/>
            <a:ext cx="348658" cy="26531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>
            <a:stCxn id="85" idx="5"/>
            <a:endCxn id="83" idx="0"/>
          </p:cNvCxnSpPr>
          <p:nvPr/>
        </p:nvCxnSpPr>
        <p:spPr>
          <a:xfrm>
            <a:off x="5352456" y="4588769"/>
            <a:ext cx="420417" cy="34190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표 19"/>
          <p:cNvGraphicFramePr>
            <a:graphicFrameLocks noGrp="1"/>
          </p:cNvGraphicFramePr>
          <p:nvPr/>
        </p:nvGraphicFramePr>
        <p:xfrm>
          <a:off x="3574480" y="4203465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9" name=""/>
          <p:cNvSpPr/>
          <p:nvPr/>
        </p:nvSpPr>
        <p:spPr>
          <a:xfrm>
            <a:off x="4354020" y="3086415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0" name=""/>
          <p:cNvCxnSpPr>
            <a:stCxn id="88" idx="0"/>
            <a:endCxn id="89" idx="3"/>
          </p:cNvCxnSpPr>
          <p:nvPr/>
        </p:nvCxnSpPr>
        <p:spPr>
          <a:xfrm rot="5400000" flipH="1" flipV="1">
            <a:off x="3999645" y="3748481"/>
            <a:ext cx="532221" cy="37774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"/>
          <p:cNvCxnSpPr>
            <a:stCxn id="89" idx="5"/>
            <a:endCxn id="85" idx="0"/>
          </p:cNvCxnSpPr>
          <p:nvPr/>
        </p:nvCxnSpPr>
        <p:spPr>
          <a:xfrm rot="16200000" flipH="1">
            <a:off x="4858639" y="3753016"/>
            <a:ext cx="332697" cy="16915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19"/>
          <p:cNvGraphicFramePr>
            <a:graphicFrameLocks noGrp="1"/>
          </p:cNvGraphicFramePr>
          <p:nvPr/>
        </p:nvGraphicFramePr>
        <p:xfrm>
          <a:off x="2402513" y="3245167"/>
          <a:ext cx="1004804" cy="367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622"/>
                <a:gridCol w="558181"/>
              </a:tblGrid>
              <a:tr h="3676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3" name=""/>
          <p:cNvSpPr/>
          <p:nvPr/>
        </p:nvSpPr>
        <p:spPr>
          <a:xfrm>
            <a:off x="3430446" y="2089301"/>
            <a:ext cx="687000" cy="68516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8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4" name=""/>
          <p:cNvCxnSpPr>
            <a:endCxn id="93" idx="5"/>
          </p:cNvCxnSpPr>
          <p:nvPr/>
        </p:nvCxnSpPr>
        <p:spPr>
          <a:xfrm rot="10800000">
            <a:off x="4016838" y="2674130"/>
            <a:ext cx="653415" cy="48229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"/>
          <p:cNvCxnSpPr>
            <a:stCxn id="92" idx="0"/>
            <a:endCxn id="93" idx="3"/>
          </p:cNvCxnSpPr>
          <p:nvPr/>
        </p:nvCxnSpPr>
        <p:spPr>
          <a:xfrm flipV="1">
            <a:off x="2904915" y="2674130"/>
            <a:ext cx="626140" cy="571037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19"/>
          <p:cNvGraphicFramePr>
            <a:graphicFrameLocks noGrp="1"/>
          </p:cNvGraphicFramePr>
          <p:nvPr/>
        </p:nvGraphicFramePr>
        <p:xfrm>
          <a:off x="6616772" y="2693670"/>
          <a:ext cx="2427368" cy="147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/>
                <a:gridCol w="1749188"/>
              </a:tblGrid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A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B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C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111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934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D</a:t>
                      </a:r>
                      <a:endParaRPr lang="en-US" altLang="ko-KR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110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3879" y="1954995"/>
            <a:ext cx="9064241" cy="2948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5" y="317136"/>
            <a:ext cx="21364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조원 소개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605" y="91804"/>
            <a:ext cx="23143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200">
              <a:solidFill>
                <a:srgbClr val="40474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903770" y="1678681"/>
          <a:ext cx="10478498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108"/>
                <a:gridCol w="7521390"/>
              </a:tblGrid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 역할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조준명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프로젝트 관리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QA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가민석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부팀장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회의록 작성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GUI</a:t>
                      </a: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김민준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선행연구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보고서 작성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백엔드 구현</a:t>
                      </a:r>
                      <a:endParaRPr lang="ko-KR" altLang="en-US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양다진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화면설계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보고서 작성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GUI</a:t>
                      </a: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이상남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선행연구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보고서 작성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백엔드 구현</a:t>
                      </a:r>
                      <a:endParaRPr lang="ko-KR" altLang="en-US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6038" y="1811829"/>
            <a:ext cx="10619924" cy="3640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019" y="2381103"/>
            <a:ext cx="10662656" cy="2170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782" y="1299865"/>
            <a:ext cx="10288435" cy="425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3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656666" y="1731819"/>
            <a:ext cx="8878669" cy="382758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981202" y="1669968"/>
            <a:ext cx="5538733" cy="44236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60616" y="1608117"/>
            <a:ext cx="6120130" cy="449884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5722" y="3000315"/>
            <a:ext cx="3896268" cy="857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5937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설계 결정의 논의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1653" y="3569111"/>
            <a:ext cx="3257246" cy="608280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4268" y="1673678"/>
            <a:ext cx="3417788" cy="485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3162255" cy="1037003"/>
            <a:chOff x="786810" y="2859188"/>
            <a:chExt cx="3162255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59" y="2859188"/>
              <a:ext cx="1647981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5 </a:t>
              </a:r>
              <a:endParaRPr lang="en-US" altLang="ko-KR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3162255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프로젝트 평가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5" y="317136"/>
            <a:ext cx="30413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프로젝트 평가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7114" y="1502241"/>
            <a:ext cx="5037772" cy="501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  <a:endParaRPr lang="ko-KR" altLang="en-US" sz="3600" spc="-30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5425" y="767379"/>
            <a:ext cx="255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1</a:t>
            </a:r>
            <a:endParaRPr lang="ko-KR" altLang="en-US" sz="3200" b="1">
              <a:solidFill>
                <a:srgbClr val="4047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8855" y="2329488"/>
            <a:ext cx="2958774" cy="44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프로젝트 개요</a:t>
            </a:r>
            <a:endParaRPr lang="ko-KR" altLang="en-US" sz="2400" spc="-300"/>
          </a:p>
        </p:txBody>
      </p:sp>
      <p:sp>
        <p:nvSpPr>
          <p:cNvPr id="16" name="직사각형 15"/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2</a:t>
            </a:r>
            <a:endParaRPr lang="ko-KR" altLang="en-US" sz="3200" b="1">
              <a:solidFill>
                <a:srgbClr val="40474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8854" y="3354087"/>
            <a:ext cx="2958774" cy="44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현실적 제한조건</a:t>
            </a:r>
            <a:endParaRPr lang="ko-KR" altLang="en-US" sz="2400" spc="-300"/>
          </a:p>
        </p:txBody>
      </p:sp>
      <p:sp>
        <p:nvSpPr>
          <p:cNvPr id="20" name="직사각형 19"/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3</a:t>
            </a:r>
            <a:endParaRPr lang="ko-KR" altLang="en-US" sz="3200" b="1">
              <a:solidFill>
                <a:srgbClr val="40474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853" y="4378686"/>
            <a:ext cx="2958774" cy="44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프로젝트 목적</a:t>
            </a:r>
            <a:endParaRPr lang="ko-KR" altLang="en-US" sz="2400" spc="-300"/>
          </a:p>
        </p:txBody>
      </p:sp>
      <p:sp>
        <p:nvSpPr>
          <p:cNvPr id="24" name="직사각형 23"/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4</a:t>
            </a:r>
            <a:endParaRPr lang="ko-KR" altLang="en-US" sz="3200" b="1">
              <a:solidFill>
                <a:srgbClr val="40474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설계 결정의 논의</a:t>
            </a:r>
            <a:endParaRPr lang="ko-KR" altLang="en-US" sz="2400" spc="-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1666830" cy="1037003"/>
            <a:chOff x="786810" y="2859188"/>
            <a:chExt cx="1666830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59" y="2859188"/>
              <a:ext cx="1647981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6 </a:t>
              </a:r>
              <a:endParaRPr lang="en-US" altLang="ko-KR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1152480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결론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11172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결론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678" y="2389122"/>
            <a:ext cx="11485863" cy="2704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6497" y="2399028"/>
            <a:ext cx="4584361" cy="156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700" spc="-300">
                <a:solidFill>
                  <a:srgbClr val="40474d"/>
                </a:solidFill>
              </a:rPr>
              <a:t>Q &amp; A</a:t>
            </a:r>
            <a:endParaRPr lang="en-US" altLang="ko-KR" sz="97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55425" y="767379"/>
            <a:ext cx="255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7655" y="2258453"/>
            <a:ext cx="446335" cy="5685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5</a:t>
            </a:r>
            <a:endParaRPr lang="en-US" altLang="ko-KR" sz="3200" b="1">
              <a:solidFill>
                <a:srgbClr val="4047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8855" y="2329488"/>
            <a:ext cx="2958774" cy="44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프로젝트 평가</a:t>
            </a:r>
            <a:endParaRPr lang="ko-KR" altLang="en-US" sz="2400" spc="-300"/>
          </a:p>
        </p:txBody>
      </p:sp>
      <p:sp>
        <p:nvSpPr>
          <p:cNvPr id="16" name="직사각형 15"/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97654" y="3283052"/>
            <a:ext cx="446336" cy="5726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6</a:t>
            </a:r>
            <a:endParaRPr lang="en-US" altLang="ko-KR" sz="3200" b="1">
              <a:solidFill>
                <a:srgbClr val="40474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8854" y="3354087"/>
            <a:ext cx="2958774" cy="44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300"/>
              <a:t>결론</a:t>
            </a:r>
            <a:endParaRPr lang="ko-KR" altLang="en-US" sz="2400" spc="-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3162255" cy="1037003"/>
            <a:chOff x="786810" y="2859188"/>
            <a:chExt cx="3162255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61" y="2859188"/>
              <a:ext cx="1647979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1 </a:t>
              </a:r>
              <a:endParaRPr lang="ko-KR" altLang="en-US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3162255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프로젝트 개요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212112" y="2726417"/>
            <a:ext cx="10675088" cy="2013681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5" y="317136"/>
            <a:ext cx="30413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프로젝트 개요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477926" y="2396918"/>
            <a:ext cx="2307265" cy="628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59199" y="3509206"/>
            <a:ext cx="9341587" cy="52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GUI</a:t>
            </a:r>
            <a:r>
              <a:rPr lang="ko-KR" altLang="en-US" sz="2400">
                <a:solidFill>
                  <a:srgbClr val="655d5b"/>
                </a:solidFill>
                <a:latin typeface="나눔스퀘어 ExtraBold"/>
                <a:ea typeface="나눔스퀘어 ExtraBold"/>
              </a:rPr>
              <a:t> 기반 모든 바이너리 파일을 압축할 수 있는 프로그램 제작</a:t>
            </a:r>
            <a:endParaRPr lang="ko-KR" altLang="en-US" sz="2400">
              <a:solidFill>
                <a:srgbClr val="655d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9785" y="2449372"/>
            <a:ext cx="868680" cy="51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40474d"/>
                </a:solidFill>
                <a:latin typeface="+mj-ea"/>
                <a:ea typeface="+mj-ea"/>
              </a:rPr>
              <a:t>주제</a:t>
            </a:r>
            <a:endParaRPr lang="ko-KR" altLang="en-US" sz="2800" b="1" spc="-15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5" y="317136"/>
            <a:ext cx="30413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프로젝트 개요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547" y="2362076"/>
            <a:ext cx="7372600" cy="2764725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6811" y="1769919"/>
            <a:ext cx="4072742" cy="4072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786810" y="2904442"/>
            <a:ext cx="3628980" cy="1037003"/>
            <a:chOff x="786810" y="2859188"/>
            <a:chExt cx="3628980" cy="1037003"/>
          </a:xfrm>
        </p:grpSpPr>
        <p:sp>
          <p:nvSpPr>
            <p:cNvPr id="7" name="TextBox 6"/>
            <p:cNvSpPr txBox="1"/>
            <p:nvPr/>
          </p:nvSpPr>
          <p:spPr>
            <a:xfrm>
              <a:off x="805660" y="2859188"/>
              <a:ext cx="1647979" cy="446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600">
                  <a:solidFill>
                    <a:srgbClr val="40474d"/>
                  </a:solidFill>
                  <a:latin typeface="+mn-ea"/>
                </a:rPr>
                <a:t>Part 2 </a:t>
              </a:r>
              <a:endParaRPr lang="en-US" altLang="ko-KR" sz="2400" spc="60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810" y="3231194"/>
              <a:ext cx="3628980" cy="664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>
                  <a:solidFill>
                    <a:srgbClr val="40474d"/>
                  </a:solidFill>
                </a:rPr>
                <a:t>현실적 제한조건</a:t>
              </a:r>
              <a:endParaRPr lang="ko-KR" altLang="en-US" sz="3800">
                <a:solidFill>
                  <a:srgbClr val="40474d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604" y="317136"/>
            <a:ext cx="349851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0474d"/>
                </a:solidFill>
              </a:rPr>
              <a:t>현실적 제한조건</a:t>
            </a:r>
            <a:endParaRPr lang="ko-KR" altLang="en-US" sz="4000" spc="-300">
              <a:solidFill>
                <a:srgbClr val="4047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605" y="91804"/>
            <a:ext cx="23143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200">
              <a:solidFill>
                <a:srgbClr val="40474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1" name="표 19"/>
          <p:cNvGraphicFramePr>
            <a:graphicFrameLocks noGrp="1"/>
          </p:cNvGraphicFramePr>
          <p:nvPr/>
        </p:nvGraphicFramePr>
        <p:xfrm>
          <a:off x="903770" y="1678681"/>
          <a:ext cx="10478498" cy="4727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108"/>
                <a:gridCol w="7521390"/>
              </a:tblGrid>
              <a:tr h="118180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시간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주어진 프로젝트 개발 기간 이내에 완성하도록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18180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인적자원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투입되는 인원은 </a:t>
                      </a:r>
                      <a:r>
                        <a:rPr lang="en-US" altLang="ko-KR"/>
                        <a:t>5</a:t>
                      </a:r>
                      <a:r>
                        <a:rPr lang="ko-KR" altLang="en-US"/>
                        <a:t>명으로 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  <a:p>
                      <a:pPr algn="ctr" latinLnBrk="1">
                        <a:defRPr/>
                      </a:pPr>
                      <a:r>
                        <a:rPr lang="ko-KR" altLang="en-US"/>
                        <a:t>인원에 알맞게 업무를 분담하여 개발한다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23636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물적자원</a:t>
                      </a:r>
                      <a:endParaRPr lang="ko-KR" altLang="en-US"/>
                    </a:p>
                  </a:txBody>
                  <a:tcPr marL="91440" marR="91440"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/>
                        <a:t>Windows 10</a:t>
                      </a:r>
                      <a:r>
                        <a:rPr lang="ko-KR" altLang="en-US"/>
                        <a:t>이 설치된 </a:t>
                      </a:r>
                      <a:r>
                        <a:rPr lang="en-US" altLang="ko-KR"/>
                        <a:t>Desktop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5</a:t>
                      </a:r>
                      <a:r>
                        <a:rPr lang="ko-KR" altLang="en-US"/>
                        <a:t>대로 개발한다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</a:txBody>
                  <a:tcPr marL="91440" marR="91440"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337</ep:Words>
  <ep:PresentationFormat>와이드스크린</ep:PresentationFormat>
  <ep:Paragraphs>60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2020-05-18T00:12:13.000</dcterms:created>
  <dc:creator>Yu Saebyeol</dc:creator>
  <cp:lastModifiedBy>apolo</cp:lastModifiedBy>
  <dcterms:modified xsi:type="dcterms:W3CDTF">2021-11-21T09:34:35.521</dcterms:modified>
  <cp:revision>85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